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6" r:id="rId4"/>
    <p:sldId id="277" r:id="rId5"/>
    <p:sldId id="258" r:id="rId6"/>
    <p:sldId id="266" r:id="rId7"/>
    <p:sldId id="268" r:id="rId8"/>
    <p:sldId id="311" r:id="rId9"/>
    <p:sldId id="285" r:id="rId10"/>
    <p:sldId id="269" r:id="rId11"/>
    <p:sldId id="307" r:id="rId12"/>
    <p:sldId id="289" r:id="rId13"/>
    <p:sldId id="303" r:id="rId14"/>
    <p:sldId id="308" r:id="rId15"/>
    <p:sldId id="312" r:id="rId16"/>
    <p:sldId id="270" r:id="rId17"/>
    <p:sldId id="272" r:id="rId18"/>
    <p:sldId id="294" r:id="rId19"/>
    <p:sldId id="302" r:id="rId20"/>
    <p:sldId id="295" r:id="rId21"/>
    <p:sldId id="304" r:id="rId22"/>
    <p:sldId id="296" r:id="rId23"/>
    <p:sldId id="273" r:id="rId24"/>
    <p:sldId id="309" r:id="rId25"/>
    <p:sldId id="290" r:id="rId26"/>
    <p:sldId id="262" r:id="rId27"/>
    <p:sldId id="275" r:id="rId28"/>
    <p:sldId id="278" r:id="rId29"/>
    <p:sldId id="279" r:id="rId30"/>
    <p:sldId id="280" r:id="rId31"/>
    <p:sldId id="305" r:id="rId32"/>
    <p:sldId id="291" r:id="rId33"/>
    <p:sldId id="292" r:id="rId34"/>
    <p:sldId id="310" r:id="rId35"/>
    <p:sldId id="26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500"/>
    <a:srgbClr val="CCF950"/>
    <a:srgbClr val="FFE07F"/>
    <a:srgbClr val="C7C0F8"/>
    <a:srgbClr val="88AEED"/>
    <a:srgbClr val="FFA08E"/>
    <a:srgbClr val="FFF279"/>
    <a:srgbClr val="008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9"/>
    <p:restoredTop sz="86417"/>
  </p:normalViewPr>
  <p:slideViewPr>
    <p:cSldViewPr snapToGrid="0">
      <p:cViewPr varScale="1">
        <p:scale>
          <a:sx n="93" d="100"/>
          <a:sy n="93" d="100"/>
        </p:scale>
        <p:origin x="224" y="376"/>
      </p:cViewPr>
      <p:guideLst/>
    </p:cSldViewPr>
  </p:slideViewPr>
  <p:outlineViewPr>
    <p:cViewPr>
      <p:scale>
        <a:sx n="33" d="100"/>
        <a:sy n="33" d="100"/>
      </p:scale>
      <p:origin x="0" y="-1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EF83A07-0142-5BCF-5416-BBA86338EE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Rechtliche Aspekte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C183BA-498B-AC86-0BAE-6F217566E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3588-00AF-874B-9028-2D4DA05610F6}" type="datetimeFigureOut">
              <a:rPr lang="de-DE" smtClean="0"/>
              <a:t>06.11.24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5B16F0-4826-1C9B-7D79-B344E3770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hahaha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5DDB33-7D97-5B71-A558-2F9E2EB589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893D1-2803-FE45-A569-F4ED790526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29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Rechtliche Aspekte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C63F-3656-994B-B5DD-AFCFC58B13B6}" type="datetimeFigureOut">
              <a:rPr lang="de-DE" smtClean="0"/>
              <a:t>06.11.24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hahaha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BB87-4293-6D4A-80D3-910CC37B24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1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16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04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6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45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Korrelationen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9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2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97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BB87-4293-6D4A-80D3-910CC37B249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74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C6340-478A-FE9A-3B71-425F86D7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11D16-AEBB-BED6-9F06-C22289086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EF73B-F7AB-3823-7187-803673E1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200E41-F465-08E3-9314-CB57ED6A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143597"/>
            <a:ext cx="4114800" cy="365125"/>
          </a:xfrm>
        </p:spPr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45DAFE-E086-FFB7-8C5F-2D526C30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87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A7CC7-A68F-5629-B4D4-6C22C8D2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7047A4-6E07-72B6-E2A0-E7B99210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A8ABB-8FD8-0AC1-45F5-AACA7B8C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BCB22-F286-29D2-4DA7-E77B80ED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E19055-B639-76DE-A940-1F06CA41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64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342B50E-41D8-F2F1-2EB6-6700C799D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D8069E-E553-ECA6-19B8-0F1F5A491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205A4-4AC4-6020-72CA-7E104C90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D716C9-CF90-04F7-6C53-188CDB05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0B07C0-C30B-78F1-AEEA-DC553D07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91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19D3F-0C8B-FBD8-B2E1-FDF96339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742AD-6A34-52F1-7FDF-C25A3744F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854FC-DF9E-DB6E-8A77-1E15953E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768CF7-A8CF-8702-D82A-8FBE1384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4114800" cy="365125"/>
          </a:xfrm>
        </p:spPr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3693D-C169-D7EA-FDB1-BEA0D54D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73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FB7E9-C04E-C0D5-AB7F-929BF035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2B02F2-2C47-3E40-1555-C9C4F2399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DCD0A-3C68-A915-CC12-58FC7EA8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ACAA4-235F-1054-8D9E-236EA82B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A6B8D-BB82-428C-70FA-BC6ABC0B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7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3245B-0040-0444-06C0-05AA36E4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3797E-32E1-4473-EFFE-8310CB40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B6BDC9-53C4-1B83-6DBC-8065390C3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35AFF-940F-E226-B25E-C222EFD6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E460E2-5022-C526-C375-6AA5621D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1E211-ADBC-9AD0-430F-824D7261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5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6908B-7ECE-A865-B95F-B94AF163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344B7A-10F7-E6AB-E33D-B83456B5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069632-ACEE-0A03-D26A-6D3E240D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45E0A2-A4BD-98B1-7F4B-5017DF256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444AD7-AA39-F76D-65DA-724FB1F83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A0C987-9021-7365-DF15-44B7E174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8CE1D1-B163-5901-1DA0-1D347112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B970C6-A51A-0713-6CF9-411B108D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9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32A49-9CEC-9AE1-32C2-FA99B4D4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AFD58C-6C55-0DAA-B334-0E71AF0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FF662C-97D1-BD96-1D9F-C07BA205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AC7D8D-C726-AF76-29FE-047A6C56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401A24-64EF-2274-E11E-A19B678F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ECA36C-1658-04D4-A15D-A4633A6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2C5515-BD09-9E41-D0D1-61521125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63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BFEC4-4522-09A3-6219-94D04FCF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1EDC7-A153-5EC9-A12D-3E865DEE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355AFB-FA9E-BE56-6030-539DE39AA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D10038-B94A-1137-D2AC-2C8F1491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E11A5F-EDE9-31A7-915B-C406378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696C60-8A68-AB27-D603-EB67A825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36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542D3-C1DF-1BF5-6C5F-F5316801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59E8BF-DB87-AB8F-C3A2-693FC34DA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49DC95-A867-D430-72D8-26D3B245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0904CD-2864-D5BF-4CF8-E8864DD3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11.10.24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0B534F-F1E6-5C71-1644-664F55BC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hhhh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8DCC06-171B-D072-37F4-C21F61F1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9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79984E-9646-2D7E-7645-F63068F4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42453-FE4B-FEA7-7CC1-741E1C91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5E370F-FE94-3D8E-352F-7B6E7DB35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AT"/>
              <a:t>11.10.24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5BEED0-7F90-6A2B-31BB-A3C1FC2B6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hhhh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C22743-342E-625F-B6DA-F532A439B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4CFBA5-70F6-F643-8A63-42A0F0B0D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5A9D8-7F03-679A-2EA6-392FCD6A5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065" y="10366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Psychosen und Verkehrssicherheit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C09600-F1EA-AA22-D738-F5E83D813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65" y="3707429"/>
            <a:ext cx="9144000" cy="1655762"/>
          </a:xfrm>
        </p:spPr>
        <p:txBody>
          <a:bodyPr/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Dr. med. univ. Theresa Raudaschl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Univ.-Klinik für Psychiatrie I, Innsbruck</a:t>
            </a:r>
          </a:p>
        </p:txBody>
      </p:sp>
      <p:pic>
        <p:nvPicPr>
          <p:cNvPr id="5" name="Grafik 4" descr="Ein Bild, das Kreis, Emblem, Münze, Symbol enthält.&#10;&#10;Automatisch generierte Beschreibung">
            <a:extLst>
              <a:ext uri="{FF2B5EF4-FFF2-40B4-BE49-F238E27FC236}">
                <a16:creationId xmlns:a16="http://schemas.microsoft.com/office/drawing/2014/main" id="{9F0601D1-FA9B-B5E6-0AD2-F5911AFB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40" y="4046330"/>
            <a:ext cx="2236995" cy="22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5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F741-8063-685F-35D1-487D2E21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Ausreichende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kraftfahrspez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 Leistungsfähigkeit </a:t>
            </a:r>
            <a:r>
              <a:rPr lang="de-A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§6 (FSG-GV)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130AE-308F-30BF-56CD-39F4756A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e-A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 einer ausreichenden kraftspezifischen </a:t>
            </a:r>
            <a:r>
              <a:rPr lang="de-A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Leistungsfähigkeit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wird unter anderem die </a:t>
            </a:r>
            <a:r>
              <a:rPr lang="de-AT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Fähigkeit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zur </a:t>
            </a:r>
            <a:r>
              <a:rPr lang="de-AT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Überblicksgewinnung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und Beobachtung 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sowie das </a:t>
            </a:r>
            <a:r>
              <a:rPr lang="de-AT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Konzentrationsvermögen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verstanden. Weiters umfasst der Begriff 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Intelligenz, </a:t>
            </a:r>
            <a:r>
              <a:rPr lang="de-AT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Erinnerungsvermögen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und Sensomotorik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Eine ausreichende </a:t>
            </a:r>
            <a:r>
              <a:rPr lang="de-AT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Sicherheit und Geschwindigkeit in Entscheidung und Reaktion sowie Belastbarkeit des Reaktionsverhaltens 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 Fertigkeiten, die ebenfalls </a:t>
            </a:r>
            <a:r>
              <a:rPr lang="de-A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überprüft</a:t>
            </a: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werden 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87E620-2494-E2AE-BDD9-79B204C926E3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75F10-35DE-1D38-B9DD-DCDB915B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9</a:t>
            </a:fld>
            <a:endParaRPr lang="de-DE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25BE43B6-A769-8BAA-E249-57557823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405003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59432-A293-2AC7-CE43-8276A8659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6D5A8-1377-3FFE-FB37-0EB3347D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FF62D-2B69-8719-C25A-4E111993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5B70EF5C-32E0-41E5-A416-AAD0BE54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027B8E-A379-45E5-D498-667A229A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6A0D81-96CB-7D96-BE94-0C7A7D46567B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02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3CDD6-AAAD-EFAF-AC5B-9DACB568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B007B-27A1-9413-B395-7354AD46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369"/>
            <a:ext cx="10515600" cy="56257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Unfallrisiko psychiatrischer Patient*innen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621674-5617-5A52-395A-07800D4F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11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0434D5-2A9A-7ECD-D371-01343E53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86" y="1714686"/>
            <a:ext cx="6286499" cy="42944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BE95650-8374-2D4E-C57B-B786190EBFB7}"/>
              </a:ext>
            </a:extLst>
          </p:cNvPr>
          <p:cNvSpPr txBox="1"/>
          <p:nvPr/>
        </p:nvSpPr>
        <p:spPr>
          <a:xfrm>
            <a:off x="0" y="6538912"/>
            <a:ext cx="6100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Brunnauer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2009</a:t>
            </a:r>
            <a:endParaRPr lang="de-DE" sz="1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14EDDB-9CBD-2589-3070-E049DB58FC07}"/>
              </a:ext>
            </a:extLst>
          </p:cNvPr>
          <p:cNvSpPr/>
          <p:nvPr/>
        </p:nvSpPr>
        <p:spPr>
          <a:xfrm>
            <a:off x="3050381" y="2250861"/>
            <a:ext cx="1978819" cy="464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10">
            <a:extLst>
              <a:ext uri="{FF2B5EF4-FFF2-40B4-BE49-F238E27FC236}">
                <a16:creationId xmlns:a16="http://schemas.microsoft.com/office/drawing/2014/main" id="{FF6FC2D2-07F2-45CD-F96C-85D4D50D7CC0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21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</p:txBody>
      </p:sp>
    </p:spTree>
    <p:extLst>
      <p:ext uri="{BB962C8B-B14F-4D97-AF65-F5344CB8AC3E}">
        <p14:creationId xmlns:p14="http://schemas.microsoft.com/office/powerpoint/2010/main" val="27707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E9D4E-C87F-BF8A-9A3E-7E90553A7F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67 % besitzen Führerschein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77 % fahren regelmäßig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88 % unter Psychopharmaka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Großteil der aktiven Fahrer*innen aus der Gruppe der affektiven Störungen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EB15F9-DCDD-6A0F-A04F-6C2228215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72452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kürzere Strecken, höhere Unfallrate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Hochrisikogruppe (Psychopharmaka)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Höchstes Risiko: Alkoholabhängigkeitssyndrom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EF1BE9-DE12-8ED9-5102-376D219B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12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08B67B4-A8BF-A48D-01E7-E63EEEFC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 Mobilitätsverhalten &amp; Unfallrisiko</a:t>
            </a:r>
          </a:p>
        </p:txBody>
      </p:sp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6298B21-B195-5743-C53F-0988673F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127793"/>
            <a:ext cx="1800225" cy="1800225"/>
          </a:xfrm>
          <a:prstGeom prst="rect">
            <a:avLst/>
          </a:prstGeom>
        </p:spPr>
      </p:pic>
      <p:sp>
        <p:nvSpPr>
          <p:cNvPr id="10" name="Alternativer Prozess 9">
            <a:extLst>
              <a:ext uri="{FF2B5EF4-FFF2-40B4-BE49-F238E27FC236}">
                <a16:creationId xmlns:a16="http://schemas.microsoft.com/office/drawing/2014/main" id="{F25885F9-DE78-C238-1410-5F27F8078EAE}"/>
              </a:ext>
            </a:extLst>
          </p:cNvPr>
          <p:cNvSpPr/>
          <p:nvPr/>
        </p:nvSpPr>
        <p:spPr>
          <a:xfrm>
            <a:off x="831056" y="4929982"/>
            <a:ext cx="10682287" cy="103097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Geringstes Risiko: AD + weibl. Geschlecht + 35 - 54 Jahre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F6B76D-12F4-C244-628F-B5D0E2C5A16B}"/>
              </a:ext>
            </a:extLst>
          </p:cNvPr>
          <p:cNvSpPr txBox="1"/>
          <p:nvPr/>
        </p:nvSpPr>
        <p:spPr>
          <a:xfrm>
            <a:off x="400711" y="6293178"/>
            <a:ext cx="770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AD = Antidepressiva</a:t>
            </a: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et al. 2018				</a:t>
            </a:r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CDC349AE-FF58-73B6-0AD0-DB81D222581D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216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</p:txBody>
      </p:sp>
    </p:spTree>
    <p:extLst>
      <p:ext uri="{BB962C8B-B14F-4D97-AF65-F5344CB8AC3E}">
        <p14:creationId xmlns:p14="http://schemas.microsoft.com/office/powerpoint/2010/main" val="275692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FBB04-1A16-8CF3-B1F8-2149FB90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2624C-DB55-D35A-7D96-32574E17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AD5BE1-9AAD-023D-BEB9-D8984087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1729FE4D-10BF-43D9-31A2-D4BA1078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9920E2-4707-A7B2-ACBA-56C48231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C16DCE-E769-E3EE-68CA-CB4582E54270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69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C697C-1B7D-04FF-A29F-064F28AA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3. Psychosen &amp; Fahrtauglichkeit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AF4017-DA02-DB9E-F8A4-380EB424A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Organisch-bedingte psychische Störung / organisches Psychosyndrom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Affektive Störungen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Schizophrene Störungen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Demenzen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B8E7E2-9BBA-B8E2-3538-BC24FF50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14</a:t>
            </a:fld>
            <a:endParaRPr lang="de-DE"/>
          </a:p>
        </p:txBody>
      </p:sp>
      <p:sp>
        <p:nvSpPr>
          <p:cNvPr id="6" name="Fußzeilenplatzhalter 10">
            <a:extLst>
              <a:ext uri="{FF2B5EF4-FFF2-40B4-BE49-F238E27FC236}">
                <a16:creationId xmlns:a16="http://schemas.microsoft.com/office/drawing/2014/main" id="{C6FEFA0F-D122-A97C-DF2C-A8D5F63D5466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325212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18E70-1738-1C13-AAD1-4C4610D1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3. Psychosen &amp; Fahrtauglichkeit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CF1207-5866-AC8D-F9F7-302361B8BE29}"/>
              </a:ext>
            </a:extLst>
          </p:cNvPr>
          <p:cNvSpPr txBox="1"/>
          <p:nvPr/>
        </p:nvSpPr>
        <p:spPr>
          <a:xfrm>
            <a:off x="838200" y="1648542"/>
            <a:ext cx="10515599" cy="498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Frage der </a:t>
            </a:r>
            <a:r>
              <a:rPr lang="de-A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Kompensierbarkei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Ausgleich fahreignungsrelevanter Defizite durch andere Funktionssysteme, Fahrerfahrung, oder eine besonders sicherheits- und verantwortungsbewusste Grundeinstellung</a:t>
            </a:r>
          </a:p>
          <a:p>
            <a:pPr>
              <a:lnSpc>
                <a:spcPct val="150000"/>
              </a:lnSpc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Prinzipiell ist die Fahreignung </a:t>
            </a:r>
            <a:r>
              <a:rPr lang="de-A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abhängig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von: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Akuität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Schwere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Verlauf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Behandlung</a:t>
            </a:r>
          </a:p>
          <a:p>
            <a:pPr>
              <a:lnSpc>
                <a:spcPct val="150000"/>
              </a:lnSpc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… der Grunderkrankung</a:t>
            </a:r>
            <a:endParaRPr lang="de-AT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F5A9AB-98F2-E71C-609C-F47F6FA15301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2020, </a:t>
            </a:r>
            <a:r>
              <a:rPr lang="de-DE" sz="12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Brunnauer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7B28A1-980B-40FA-C695-2333013A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15</a:t>
            </a:fld>
            <a:endParaRPr lang="de-DE"/>
          </a:p>
        </p:txBody>
      </p:sp>
      <p:sp>
        <p:nvSpPr>
          <p:cNvPr id="5" name="Alternativer Prozess 4">
            <a:extLst>
              <a:ext uri="{FF2B5EF4-FFF2-40B4-BE49-F238E27FC236}">
                <a16:creationId xmlns:a16="http://schemas.microsoft.com/office/drawing/2014/main" id="{4D88AC16-2031-4C61-0677-1AD1C27D97D0}"/>
              </a:ext>
            </a:extLst>
          </p:cNvPr>
          <p:cNvSpPr/>
          <p:nvPr/>
        </p:nvSpPr>
        <p:spPr>
          <a:xfrm>
            <a:off x="4757738" y="4491270"/>
            <a:ext cx="6596061" cy="143637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Psychische Erkrankungen haben negative Auswirkungen auf Fahrtauglichkeit 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öheres Unfallrisiko!</a:t>
            </a:r>
            <a:r>
              <a:rPr lang="de-AT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C4AE46D9-34E9-554D-D612-2701288CC3E3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344287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CA7-9731-DDA4-22FE-C9F6B15D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Schizophrenie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132B80-666B-4C94-FFE8-68F8078FD57A}"/>
              </a:ext>
            </a:extLst>
          </p:cNvPr>
          <p:cNvSpPr txBox="1"/>
          <p:nvPr/>
        </p:nvSpPr>
        <p:spPr>
          <a:xfrm>
            <a:off x="838200" y="1862081"/>
            <a:ext cx="4291013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1B1999-6559-67E8-7008-596A3E623A11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Biedermann et al. 2022, Laux et al. 2020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592D78-D8B2-67BE-F74E-6E0BA851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08403E-594E-8C0B-5899-D917840F6A6C}"/>
              </a:ext>
            </a:extLst>
          </p:cNvPr>
          <p:cNvSpPr txBox="1"/>
          <p:nvPr/>
        </p:nvSpPr>
        <p:spPr>
          <a:xfrm>
            <a:off x="838200" y="2507114"/>
            <a:ext cx="10134600" cy="419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Voraussetzungen gegeben wenn:</a:t>
            </a:r>
          </a:p>
          <a:p>
            <a:pPr marL="7429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Compliance</a:t>
            </a:r>
          </a:p>
          <a:p>
            <a:pPr marL="7429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Keine das Fahren beeinträchtigenden Nebenwirkungen vorhanden</a:t>
            </a:r>
          </a:p>
          <a:p>
            <a:pPr marL="742950" lvl="2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Realitätserfassung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Bei 60 – 80 % der Pat. kognitive Beeinträchtigungen zentrales Merkmal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A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20 – 40 %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kurz vor Entlassung und unter pharmakologischen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-Bedingungen erhebliche verkehrsrelevante Leistungseinbußen feststellbar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nicht fahrtauglich</a:t>
            </a:r>
            <a:endParaRPr lang="de-A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ternativer Prozess 5">
            <a:extLst>
              <a:ext uri="{FF2B5EF4-FFF2-40B4-BE49-F238E27FC236}">
                <a16:creationId xmlns:a16="http://schemas.microsoft.com/office/drawing/2014/main" id="{834EFB3C-C7EA-B26A-8244-A4F8347EF551}"/>
              </a:ext>
            </a:extLst>
          </p:cNvPr>
          <p:cNvSpPr/>
          <p:nvPr/>
        </p:nvSpPr>
        <p:spPr>
          <a:xfrm>
            <a:off x="4529138" y="1136090"/>
            <a:ext cx="6443662" cy="10842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In akuten Stadien (psychotische Symptomatik) ist keine Fahrtauglichkeit gegeben!</a:t>
            </a:r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54ADF7B5-BB6B-D3AB-8AB7-3C5DECCF96B8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321211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CA749-131F-19A3-7833-7139F690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Beurteilungskriterien für schizophrene Psychosen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290323-CF6E-F816-7BEE-AC12015D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ED6F3A4-5C1F-9461-6068-C25388598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320102"/>
              </p:ext>
            </p:extLst>
          </p:nvPr>
        </p:nvGraphicFramePr>
        <p:xfrm>
          <a:off x="2787069" y="2022593"/>
          <a:ext cx="6617861" cy="281281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12193">
                  <a:extLst>
                    <a:ext uri="{9D8B030D-6E8A-4147-A177-3AD203B41FA5}">
                      <a16:colId xmlns:a16="http://schemas.microsoft.com/office/drawing/2014/main" val="3060774295"/>
                    </a:ext>
                  </a:extLst>
                </a:gridCol>
                <a:gridCol w="2168630">
                  <a:extLst>
                    <a:ext uri="{9D8B030D-6E8A-4147-A177-3AD203B41FA5}">
                      <a16:colId xmlns:a16="http://schemas.microsoft.com/office/drawing/2014/main" val="3854141328"/>
                    </a:ext>
                  </a:extLst>
                </a:gridCol>
                <a:gridCol w="2637038">
                  <a:extLst>
                    <a:ext uri="{9D8B030D-6E8A-4147-A177-3AD203B41FA5}">
                      <a16:colId xmlns:a16="http://schemas.microsoft.com/office/drawing/2014/main" val="2359881556"/>
                    </a:ext>
                  </a:extLst>
                </a:gridCol>
              </a:tblGrid>
              <a:tr h="801134"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1  (PKW)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2  (LKW)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Bemerkungen / Auflagen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73746"/>
                  </a:ext>
                </a:extLst>
              </a:tr>
              <a:tr h="1501394"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akuten Stadien</a:t>
                      </a:r>
                    </a:p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Ablauf der Psy­chose, wenn keine </a:t>
                      </a:r>
                      <a:r>
                        <a:rPr lang="de-AT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Störungen</a:t>
                      </a:r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nachweis­bar sind </a:t>
                      </a:r>
                      <a:b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AT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regelmäßige</a:t>
                      </a:r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Kontrollen)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6383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235B877-9BED-06D6-0CE6-3EE789F8F5DB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 </a:t>
            </a:r>
          </a:p>
        </p:txBody>
      </p:sp>
      <p:sp>
        <p:nvSpPr>
          <p:cNvPr id="3" name="Fußzeilenplatzhalter 10">
            <a:extLst>
              <a:ext uri="{FF2B5EF4-FFF2-40B4-BE49-F238E27FC236}">
                <a16:creationId xmlns:a16="http://schemas.microsoft.com/office/drawing/2014/main" id="{71D55452-A2B9-C5B6-0B26-53F1D66C7A9B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27715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FF768-909C-FA24-6899-9577101D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Fahrtauglichkeit bei klinisch stabilen ambulanten Patient*innen mit chronischer Schizophrenie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AB35F-2040-1FD7-F7EA-31B316FA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51" y="2141537"/>
            <a:ext cx="5779867" cy="36773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Leichte Restsymptomatik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(PANSS)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48 % ohne EPMS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Residualsymptome korrelierten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mit Fahrtauglichkeit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Korrelationen: Desorganisation, Alter, 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EPMS, Dosierung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Bis zu 2/3 der klinisch stabilen Pat. könnten (teilweise) fahrtauglich sein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8C795A-D65D-04B4-298D-4A7690F5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8880A4D-4B7E-21DA-57CE-766289372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09731"/>
              </p:ext>
            </p:extLst>
          </p:nvPr>
        </p:nvGraphicFramePr>
        <p:xfrm>
          <a:off x="6765208" y="1375072"/>
          <a:ext cx="4125431" cy="18550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671">
                  <a:extLst>
                    <a:ext uri="{9D8B030D-6E8A-4147-A177-3AD203B41FA5}">
                      <a16:colId xmlns:a16="http://schemas.microsoft.com/office/drawing/2014/main" val="1592297042"/>
                    </a:ext>
                  </a:extLst>
                </a:gridCol>
                <a:gridCol w="1910760">
                  <a:extLst>
                    <a:ext uri="{9D8B030D-6E8A-4147-A177-3AD203B41FA5}">
                      <a16:colId xmlns:a16="http://schemas.microsoft.com/office/drawing/2014/main" val="2584241933"/>
                    </a:ext>
                  </a:extLst>
                </a:gridCol>
              </a:tblGrid>
              <a:tr h="31073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Bewertung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704111"/>
                  </a:ext>
                </a:extLst>
              </a:tr>
              <a:tr h="386078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Fahrtauglich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11655"/>
                  </a:ext>
                </a:extLst>
              </a:tr>
              <a:tr h="386078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Fahruntauglich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59459"/>
                  </a:ext>
                </a:extLst>
              </a:tr>
              <a:tr h="386078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Teilweise fahrtauglich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194455"/>
                  </a:ext>
                </a:extLst>
              </a:tr>
              <a:tr h="386078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72603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3D8ECF8-5EC0-7754-97ED-39C296F0567E}"/>
              </a:ext>
            </a:extLst>
          </p:cNvPr>
          <p:cNvSpPr txBox="1"/>
          <p:nvPr/>
        </p:nvSpPr>
        <p:spPr>
          <a:xfrm>
            <a:off x="200970" y="5884012"/>
            <a:ext cx="77048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PANSS = Positive and Negative Symptome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AP = Antipsychotikum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EPMS =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Extrapyramidalmotorische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Störungen</a:t>
            </a: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Biedermann et al. 2022</a:t>
            </a:r>
          </a:p>
        </p:txBody>
      </p:sp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31CF6463-5522-F3A8-5116-FD6A076AB1B9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  <p:pic>
        <p:nvPicPr>
          <p:cNvPr id="12" name="Grafik 11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370FE4DC-E72B-7F8E-E616-E9EB2B52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08" y="3295224"/>
            <a:ext cx="53975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03AA-F83A-F92B-8CB0-4BDB6211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D5DA5-248F-6934-DFB8-95A1E2C6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A4D3AAE2-E068-821F-4BA3-FE229E5DF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87E03B-CA7B-3106-F2AF-35E69D76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36BA4F-0053-4DF8-23F5-E8E0E332D52A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34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75950-EDBB-3B11-08B4-43A244A8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56" y="1496291"/>
            <a:ext cx="10515600" cy="4764806"/>
          </a:xfrm>
        </p:spPr>
        <p:txBody>
          <a:bodyPr>
            <a:normAutofit fontScale="92500" lnSpcReduction="10000"/>
          </a:bodyPr>
          <a:lstStyle/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Voraussetzungen gegeben wenn:</a:t>
            </a:r>
          </a:p>
          <a:p>
            <a:pPr lvl="2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lvl="2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Krankheitseinsicht</a:t>
            </a:r>
          </a:p>
          <a:p>
            <a:pPr lvl="2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Keine das Fahren beeinträchtigenden Nebenwirkungen vorhanden</a:t>
            </a:r>
          </a:p>
          <a:p>
            <a:pPr lvl="2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Realitätserfassung</a:t>
            </a: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Wahrnehmung, Aufmerksamkeit, Lernen,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Gedächtnis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und Denken auch nach Remission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beeinträchtigt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Kernsymptome &amp; häufigste Residualsymptome: Kognitive Beeinträchtigungen </a:t>
            </a: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16 – 20 %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kurz vor Entlassung gesetzliche Mindestanforderungen an die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Leistungsfähigkeit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nicht gegeben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sz="16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nicht fahrtauglich</a:t>
            </a:r>
            <a:endParaRPr lang="de-AT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Unbehandelte Episoden führen zu deutlichen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Beeinträchtigungen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Kein signifikanter Unterschied zwischen remittierten depressiven Patient*innen unter </a:t>
            </a:r>
            <a:r>
              <a:rPr lang="de-DE" alt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steady-state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psychopharmakologischer Therapie und gesunden Kontrollen </a:t>
            </a:r>
          </a:p>
          <a:p>
            <a:pPr lvl="1" indent="-285750">
              <a:lnSpc>
                <a:spcPct val="170000"/>
              </a:lnSpc>
              <a:buFont typeface="Wingdings" pitchFamily="2" charset="2"/>
              <a:buChar char="§"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D3728B-F64F-12D9-05D4-1A8F9429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19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052A2DB-5898-00E3-7058-07CE04A0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Affektive Störungen</a:t>
            </a:r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812BA7-F5E3-0AD8-D4BA-D5A62F3D2E8B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 </a:t>
            </a:r>
          </a:p>
        </p:txBody>
      </p:sp>
      <p:sp>
        <p:nvSpPr>
          <p:cNvPr id="2" name="Alternativer Prozess 1">
            <a:extLst>
              <a:ext uri="{FF2B5EF4-FFF2-40B4-BE49-F238E27FC236}">
                <a16:creationId xmlns:a16="http://schemas.microsoft.com/office/drawing/2014/main" id="{B570796B-A9A7-E1BF-6278-0C4357FDC9C4}"/>
              </a:ext>
            </a:extLst>
          </p:cNvPr>
          <p:cNvSpPr/>
          <p:nvPr/>
        </p:nvSpPr>
        <p:spPr>
          <a:xfrm>
            <a:off x="4910138" y="550829"/>
            <a:ext cx="6443662" cy="146886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Akute affektive Psychosen – Manien und schwere, wahnhafte,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stuporöse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, suizidale Depressionen – schließen Fahrtauglichkeit aus! </a:t>
            </a:r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13698AB4-A3E1-5590-6276-83E2CBC0131A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75089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FADEEE-5405-4ABF-A54A-DE0409A4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1D8D8EE-A604-FD18-625A-D7F975A0A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28178"/>
              </p:ext>
            </p:extLst>
          </p:nvPr>
        </p:nvGraphicFramePr>
        <p:xfrm>
          <a:off x="2572540" y="1701432"/>
          <a:ext cx="7046920" cy="431338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754911">
                  <a:extLst>
                    <a:ext uri="{9D8B030D-6E8A-4147-A177-3AD203B41FA5}">
                      <a16:colId xmlns:a16="http://schemas.microsoft.com/office/drawing/2014/main" val="3408834326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1387024218"/>
                    </a:ext>
                  </a:extLst>
                </a:gridCol>
                <a:gridCol w="3729023">
                  <a:extLst>
                    <a:ext uri="{9D8B030D-6E8A-4147-A177-3AD203B41FA5}">
                      <a16:colId xmlns:a16="http://schemas.microsoft.com/office/drawing/2014/main" val="385557951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1 (PKW)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2 (LKW)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Bemerkungen / Auflagen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31051"/>
                  </a:ext>
                </a:extLst>
              </a:tr>
              <a:tr h="1644723"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sehr schweren Depressionen und manischen Phasen so­ wie mehreren Phasen mit kurzen Intervallen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87937"/>
                  </a:ext>
                </a:extLst>
              </a:tr>
              <a:tr h="1254231"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 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Abklingen der Phasen; jedoch </a:t>
                      </a:r>
                      <a:r>
                        <a:rPr lang="de-AT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regel­mäßige</a:t>
                      </a:r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Kontrollen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26204"/>
                  </a:ext>
                </a:extLst>
              </a:tr>
              <a:tr h="816021">
                <a:tc>
                  <a:txBody>
                    <a:bodyPr/>
                    <a:lstStyle/>
                    <a:p>
                      <a:endParaRPr lang="de-A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Symptomfreiheit; </a:t>
                      </a:r>
                      <a:r>
                        <a:rPr lang="de-AT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re­gelmäßige</a:t>
                      </a:r>
                      <a:r>
                        <a:rPr lang="de-A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Kontrollen 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68849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51AE3596-3114-C9A1-985D-35042206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Beurteilungskriterien für affektive Psychosen</a:t>
            </a:r>
          </a:p>
        </p:txBody>
      </p:sp>
      <p:sp>
        <p:nvSpPr>
          <p:cNvPr id="2" name="Fußzeilenplatzhalter 10">
            <a:extLst>
              <a:ext uri="{FF2B5EF4-FFF2-40B4-BE49-F238E27FC236}">
                <a16:creationId xmlns:a16="http://schemas.microsoft.com/office/drawing/2014/main" id="{969EDDBB-D087-2A1C-BB9E-5CE1A4E415F7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1409425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90644-05AC-1C35-FFE3-B1B45318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Fahrtauglichkeit ambulanter Patient*innen mit bipolarer affektiver Störung unter psychopharmakologischen </a:t>
            </a:r>
            <a:r>
              <a:rPr lang="de-AT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steady-state</a:t>
            </a:r>
            <a:r>
              <a:rPr lang="de-A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Bedingungen</a:t>
            </a:r>
            <a:endParaRPr lang="de-DE" sz="5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42861C-50EE-9028-16F1-E2ACF571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E77252-A575-2619-37A3-AA545E3965E8}"/>
              </a:ext>
            </a:extLst>
          </p:cNvPr>
          <p:cNvSpPr txBox="1"/>
          <p:nvPr/>
        </p:nvSpPr>
        <p:spPr>
          <a:xfrm>
            <a:off x="179512" y="1275606"/>
            <a:ext cx="12961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dirty="0">
              <a:latin typeface="Avenir Next LT Pro" panose="020B0504020202020204" pitchFamily="34" charset="77"/>
              <a:cs typeface="Arial" panose="020B0604020202020204" pitchFamily="34" charset="0"/>
            </a:endParaRPr>
          </a:p>
          <a:p>
            <a:endParaRPr lang="de-DE" dirty="0">
              <a:latin typeface="Avenir Next LT Pro" panose="020B0504020202020204" pitchFamily="34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7548E5-DEFD-6820-318D-4DDCAEAF1E5E}"/>
              </a:ext>
            </a:extLst>
          </p:cNvPr>
          <p:cNvSpPr txBox="1"/>
          <p:nvPr/>
        </p:nvSpPr>
        <p:spPr>
          <a:xfrm>
            <a:off x="838200" y="4835945"/>
            <a:ext cx="10609163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dirty="0">
                <a:latin typeface="ArialMT"/>
              </a:rPr>
              <a:t>S</a:t>
            </a:r>
            <a:r>
              <a:rPr lang="de-AT" sz="1800" dirty="0">
                <a:effectLst/>
                <a:latin typeface="ArialMT"/>
              </a:rPr>
              <a:t>ignifikante Korrelation zwischen </a:t>
            </a:r>
            <a:r>
              <a:rPr lang="de-AT" sz="1800" b="1" dirty="0">
                <a:effectLst/>
                <a:latin typeface="ArialMT"/>
              </a:rPr>
              <a:t>EPMS-Schweregrad</a:t>
            </a:r>
            <a:r>
              <a:rPr lang="de-AT" sz="1800" dirty="0">
                <a:effectLst/>
                <a:latin typeface="ArialMT"/>
              </a:rPr>
              <a:t> / </a:t>
            </a:r>
            <a:r>
              <a:rPr lang="de-AT" sz="1800" b="1" dirty="0">
                <a:effectLst/>
                <a:latin typeface="ArialMT"/>
              </a:rPr>
              <a:t>aktueller Schläfrigkeit </a:t>
            </a:r>
            <a:r>
              <a:rPr lang="de-AT" sz="1800" dirty="0">
                <a:effectLst/>
                <a:latin typeface="ArialMT"/>
              </a:rPr>
              <a:t>und </a:t>
            </a:r>
            <a:r>
              <a:rPr lang="de-AT" sz="1800" b="1" dirty="0">
                <a:effectLst/>
                <a:latin typeface="ArialMT"/>
              </a:rPr>
              <a:t>kraftfahrspezifischer Leistung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de-AT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CD2258-94E9-2D09-856E-F9ECDFE71632}"/>
              </a:ext>
            </a:extLst>
          </p:cNvPr>
          <p:cNvSpPr txBox="1"/>
          <p:nvPr/>
        </p:nvSpPr>
        <p:spPr>
          <a:xfrm>
            <a:off x="400711" y="6094740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EPMS =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extrapyramidalmotorische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Störung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5B6D949-4274-40F9-DB1F-E199B82FE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50780"/>
              </p:ext>
            </p:extLst>
          </p:nvPr>
        </p:nvGraphicFramePr>
        <p:xfrm>
          <a:off x="400711" y="2295842"/>
          <a:ext cx="3063535" cy="2118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0818">
                  <a:extLst>
                    <a:ext uri="{9D8B030D-6E8A-4147-A177-3AD203B41FA5}">
                      <a16:colId xmlns:a16="http://schemas.microsoft.com/office/drawing/2014/main" val="1592297042"/>
                    </a:ext>
                  </a:extLst>
                </a:gridCol>
                <a:gridCol w="1602717">
                  <a:extLst>
                    <a:ext uri="{9D8B030D-6E8A-4147-A177-3AD203B41FA5}">
                      <a16:colId xmlns:a16="http://schemas.microsoft.com/office/drawing/2014/main" val="2584241933"/>
                    </a:ext>
                  </a:extLst>
                </a:gridCol>
              </a:tblGrid>
              <a:tr h="529616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Bewertung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704111"/>
                  </a:ext>
                </a:extLst>
              </a:tr>
              <a:tr h="529616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Fahrtauglich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11655"/>
                  </a:ext>
                </a:extLst>
              </a:tr>
              <a:tr h="529616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Fahruntauglich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</a:t>
                      </a:r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59459"/>
                  </a:ext>
                </a:extLst>
              </a:tr>
              <a:tr h="529616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7260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73D09CC-2BF8-A1F2-7A85-0401666FC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80103"/>
              </p:ext>
            </p:extLst>
          </p:nvPr>
        </p:nvGraphicFramePr>
        <p:xfrm>
          <a:off x="4212492" y="1828586"/>
          <a:ext cx="7578797" cy="258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1254">
                  <a:extLst>
                    <a:ext uri="{9D8B030D-6E8A-4147-A177-3AD203B41FA5}">
                      <a16:colId xmlns:a16="http://schemas.microsoft.com/office/drawing/2014/main" val="1957821428"/>
                    </a:ext>
                  </a:extLst>
                </a:gridCol>
                <a:gridCol w="2382676">
                  <a:extLst>
                    <a:ext uri="{9D8B030D-6E8A-4147-A177-3AD203B41FA5}">
                      <a16:colId xmlns:a16="http://schemas.microsoft.com/office/drawing/2014/main" val="1888998383"/>
                    </a:ext>
                  </a:extLst>
                </a:gridCol>
                <a:gridCol w="2364028">
                  <a:extLst>
                    <a:ext uri="{9D8B030D-6E8A-4147-A177-3AD203B41FA5}">
                      <a16:colId xmlns:a16="http://schemas.microsoft.com/office/drawing/2014/main" val="1098805325"/>
                    </a:ext>
                  </a:extLst>
                </a:gridCol>
                <a:gridCol w="1220839">
                  <a:extLst>
                    <a:ext uri="{9D8B030D-6E8A-4147-A177-3AD203B41FA5}">
                      <a16:colId xmlns:a16="http://schemas.microsoft.com/office/drawing/2014/main" val="2334156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Führerschein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Kraftfahrspezifische Leistung - N (%)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Kraftfahrspezifische Leistung - N (%)</a:t>
                      </a:r>
                    </a:p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79F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>
                    <a:solidFill>
                      <a:srgbClr val="479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4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8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3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3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entzogen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4445"/>
                  </a:ext>
                </a:extLst>
              </a:tr>
            </a:tbl>
          </a:graphicData>
        </a:graphic>
      </p:graphicFrame>
      <p:sp>
        <p:nvSpPr>
          <p:cNvPr id="3" name="Fußzeilenplatzhalter 10">
            <a:extLst>
              <a:ext uri="{FF2B5EF4-FFF2-40B4-BE49-F238E27FC236}">
                <a16:creationId xmlns:a16="http://schemas.microsoft.com/office/drawing/2014/main" id="{33AAAEF0-0C76-EE98-164A-6E220CF43C42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105428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DB5442-A110-EA65-4EBE-0C7B60472C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562825"/>
            <a:ext cx="105156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08288E-AECD-1AFD-4EAA-9ED6340F22EE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Brunnauer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2015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D50EFC-F6D1-9B75-FA2A-8F3C28B9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22</a:t>
            </a:fld>
            <a:endParaRPr lang="de-DE"/>
          </a:p>
        </p:txBody>
      </p:sp>
      <p:sp>
        <p:nvSpPr>
          <p:cNvPr id="5" name="Alternativer Prozess 4">
            <a:extLst>
              <a:ext uri="{FF2B5EF4-FFF2-40B4-BE49-F238E27FC236}">
                <a16:creationId xmlns:a16="http://schemas.microsoft.com/office/drawing/2014/main" id="{01714755-A839-B2D1-CF50-48175C88DC68}"/>
              </a:ext>
            </a:extLst>
          </p:cNvPr>
          <p:cNvSpPr/>
          <p:nvPr/>
        </p:nvSpPr>
        <p:spPr>
          <a:xfrm>
            <a:off x="880564" y="682575"/>
            <a:ext cx="10430871" cy="119801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Menschen, die an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akuten affektiven Psychosen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wie beispielweise Manien und schweren depressiven Episoden, leiden, sind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der Verkehrstauglichkeit ausgenommen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lternativer Prozess 7">
            <a:extLst>
              <a:ext uri="{FF2B5EF4-FFF2-40B4-BE49-F238E27FC236}">
                <a16:creationId xmlns:a16="http://schemas.microsoft.com/office/drawing/2014/main" id="{7A8A74A0-084E-536E-8E2D-9CCB103F1A19}"/>
              </a:ext>
            </a:extLst>
          </p:cNvPr>
          <p:cNvSpPr/>
          <p:nvPr/>
        </p:nvSpPr>
        <p:spPr>
          <a:xfrm>
            <a:off x="838200" y="3870630"/>
            <a:ext cx="10459113" cy="873747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Im Falle von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mehreren Krankheitsphasen mit kurzen Intervallen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wird von einer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Fahruntauglichkeit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ausgegangen.</a:t>
            </a:r>
          </a:p>
        </p:txBody>
      </p:sp>
      <p:sp>
        <p:nvSpPr>
          <p:cNvPr id="9" name="Alternativer Prozess 8">
            <a:extLst>
              <a:ext uri="{FF2B5EF4-FFF2-40B4-BE49-F238E27FC236}">
                <a16:creationId xmlns:a16="http://schemas.microsoft.com/office/drawing/2014/main" id="{A9B0FA92-829D-984D-C1BA-22777394FEE2}"/>
              </a:ext>
            </a:extLst>
          </p:cNvPr>
          <p:cNvSpPr/>
          <p:nvPr/>
        </p:nvSpPr>
        <p:spPr>
          <a:xfrm>
            <a:off x="838200" y="4876732"/>
            <a:ext cx="10430869" cy="95729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Standardisierte Leistungsuntersuchung ist auch bei weitgehender Remission zur Beurteilung der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Fahrtüchtigkeit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indiziert.</a:t>
            </a:r>
          </a:p>
        </p:txBody>
      </p:sp>
      <p:sp>
        <p:nvSpPr>
          <p:cNvPr id="10" name="Alternativer Prozess 9">
            <a:extLst>
              <a:ext uri="{FF2B5EF4-FFF2-40B4-BE49-F238E27FC236}">
                <a16:creationId xmlns:a16="http://schemas.microsoft.com/office/drawing/2014/main" id="{04FC8908-B30E-8844-28EA-83F8602BB1B9}"/>
              </a:ext>
            </a:extLst>
          </p:cNvPr>
          <p:cNvSpPr/>
          <p:nvPr/>
        </p:nvSpPr>
        <p:spPr>
          <a:xfrm>
            <a:off x="866443" y="1971546"/>
            <a:ext cx="10487357" cy="177186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Menschen, die mit einer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Schizophrenie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akuter produktiver Symptomatik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leben, werden als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fahrtauglich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eingestuft. Remittierte und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medikamentös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gut Eingestellte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unter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fachärztlicher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Kontrolle die Anforderungen wieder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erfüllen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Unklar ist der chronisch produktive Pat.</a:t>
            </a:r>
          </a:p>
        </p:txBody>
      </p:sp>
      <p:sp>
        <p:nvSpPr>
          <p:cNvPr id="6" name="Fußzeilenplatzhalter 10">
            <a:extLst>
              <a:ext uri="{FF2B5EF4-FFF2-40B4-BE49-F238E27FC236}">
                <a16:creationId xmlns:a16="http://schemas.microsoft.com/office/drawing/2014/main" id="{112B7D09-9059-7A57-2506-93FB2D75B475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</p:txBody>
      </p:sp>
    </p:spTree>
    <p:extLst>
      <p:ext uri="{BB962C8B-B14F-4D97-AF65-F5344CB8AC3E}">
        <p14:creationId xmlns:p14="http://schemas.microsoft.com/office/powerpoint/2010/main" val="408655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B12F-A3E7-DFFC-E150-F60973BA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5C096-F89D-046C-13DF-F673D8B5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893C1-EDB0-2AE5-2778-77DABD30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FA0B3277-8C50-EB03-AD41-15ADF55C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FB0582-703A-9FB2-C350-BB9506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8956C9-B6E0-A274-2FE6-65ED715E9753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34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F964BDC6-F76A-49A8-77FB-4B6F8EF5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49" y="1866475"/>
            <a:ext cx="7930344" cy="499152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C22F7A-1985-F11C-B892-286DCF95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C95FF7-BFBF-ABE6-34B0-17DFB9542BFE}"/>
              </a:ext>
            </a:extLst>
          </p:cNvPr>
          <p:cNvSpPr/>
          <p:nvPr/>
        </p:nvSpPr>
        <p:spPr>
          <a:xfrm>
            <a:off x="2111749" y="2682792"/>
            <a:ext cx="211256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378914-8E6B-DDD1-F0DB-2005EE742E9A}"/>
              </a:ext>
            </a:extLst>
          </p:cNvPr>
          <p:cNvSpPr/>
          <p:nvPr/>
        </p:nvSpPr>
        <p:spPr>
          <a:xfrm>
            <a:off x="2130828" y="3374021"/>
            <a:ext cx="200302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C1F29-5E1F-B500-9FF9-5EEB3BD39150}"/>
              </a:ext>
            </a:extLst>
          </p:cNvPr>
          <p:cNvSpPr/>
          <p:nvPr/>
        </p:nvSpPr>
        <p:spPr>
          <a:xfrm>
            <a:off x="2111749" y="3789415"/>
            <a:ext cx="211256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4FF9AC-FDB7-8523-B43E-A85975BF9F5E}"/>
              </a:ext>
            </a:extLst>
          </p:cNvPr>
          <p:cNvSpPr/>
          <p:nvPr/>
        </p:nvSpPr>
        <p:spPr>
          <a:xfrm>
            <a:off x="2111749" y="2267398"/>
            <a:ext cx="211256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BF9A4-4BBC-1F31-5D47-314CB010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9" y="354118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4. Gefährdungsindex von Psychopharmaka</a:t>
            </a:r>
          </a:p>
        </p:txBody>
      </p:sp>
      <p:sp>
        <p:nvSpPr>
          <p:cNvPr id="10" name="Fußzeilenplatzhalter 10">
            <a:extLst>
              <a:ext uri="{FF2B5EF4-FFF2-40B4-BE49-F238E27FC236}">
                <a16:creationId xmlns:a16="http://schemas.microsoft.com/office/drawing/2014/main" id="{343EF506-133C-A7E3-4E4E-6BF2D1E207A0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E8F479-548B-2576-C490-13B58B534A43}"/>
              </a:ext>
            </a:extLst>
          </p:cNvPr>
          <p:cNvSpPr/>
          <p:nvPr/>
        </p:nvSpPr>
        <p:spPr>
          <a:xfrm>
            <a:off x="8949545" y="36876"/>
            <a:ext cx="3070334" cy="17362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… ca. 90 % unter Psychopharmaka-Einfluss</a:t>
            </a:r>
            <a:endParaRPr lang="de-DE" b="1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4A200B2-46AD-4787-C7C7-86DFD07285D9}"/>
              </a:ext>
            </a:extLst>
          </p:cNvPr>
          <p:cNvSpPr/>
          <p:nvPr/>
        </p:nvSpPr>
        <p:spPr>
          <a:xfrm>
            <a:off x="1645757" y="3222049"/>
            <a:ext cx="8728364" cy="2668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3BC356-B5D6-F143-5ABA-8AC689A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9" y="354118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4. Psychopharmaka im Straßenverkehr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DD6AE1-7988-9D7D-C66F-6FE4437F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25</a:t>
            </a:fld>
            <a:endParaRPr lang="de-DE"/>
          </a:p>
        </p:txBody>
      </p:sp>
      <p:sp>
        <p:nvSpPr>
          <p:cNvPr id="16" name="Fußzeilenplatzhalter 10">
            <a:extLst>
              <a:ext uri="{FF2B5EF4-FFF2-40B4-BE49-F238E27FC236}">
                <a16:creationId xmlns:a16="http://schemas.microsoft.com/office/drawing/2014/main" id="{74CCCDD9-0BB4-1012-6671-76AD9213D8E1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3F94041-66CE-E106-CA68-68A38F16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737" y="3334840"/>
            <a:ext cx="3207327" cy="30212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Interaktionen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Krankheitsbild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/ HWZ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17F7DE-00BB-63AD-BE8F-15BBEFAAB695}"/>
              </a:ext>
            </a:extLst>
          </p:cNvPr>
          <p:cNvSpPr txBox="1">
            <a:spLocks/>
          </p:cNvSpPr>
          <p:nvPr/>
        </p:nvSpPr>
        <p:spPr>
          <a:xfrm>
            <a:off x="6362700" y="3362554"/>
            <a:ext cx="4495800" cy="266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Wirkstoff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Therapiedauer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Zusätzlicher Substanzgebrauch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8E0D2B-BFF2-F508-A8F5-CE6F7337D426}"/>
              </a:ext>
            </a:extLst>
          </p:cNvPr>
          <p:cNvSpPr txBox="1"/>
          <p:nvPr/>
        </p:nvSpPr>
        <p:spPr>
          <a:xfrm>
            <a:off x="1645758" y="1704408"/>
            <a:ext cx="872836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Dauer und Intensität der Leistungseinschränkung durch ein Medikament ist grundsätzlich abhängig von:</a:t>
            </a:r>
          </a:p>
        </p:txBody>
      </p:sp>
    </p:spTree>
    <p:extLst>
      <p:ext uri="{BB962C8B-B14F-4D97-AF65-F5344CB8AC3E}">
        <p14:creationId xmlns:p14="http://schemas.microsoft.com/office/powerpoint/2010/main" val="308310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BB483-6CB4-D7D0-A7B7-7807EE30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Antidepressiva (AD)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DD89D-33DE-714F-9E29-BB0057EE3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737"/>
            <a:ext cx="10515600" cy="49101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4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Unfallrisiko bei Therapiestart erhöht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49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AT" sz="4900" dirty="0" err="1">
                <a:latin typeface="Arial" panose="020B0604020202020204" pitchFamily="34" charset="0"/>
                <a:cs typeface="Arial" panose="020B0604020202020204" pitchFamily="34" charset="0"/>
              </a:rPr>
              <a:t>bestimmungsgemäßer</a:t>
            </a:r>
            <a:r>
              <a:rPr lang="de-AT" sz="4900" dirty="0">
                <a:latin typeface="Arial" panose="020B0604020202020204" pitchFamily="34" charset="0"/>
                <a:cs typeface="Arial" panose="020B0604020202020204" pitchFamily="34" charset="0"/>
              </a:rPr>
              <a:t> Einnahme durch Adaptationsprozesse und </a:t>
            </a:r>
            <a:r>
              <a:rPr lang="de-AT" sz="4900" dirty="0" err="1">
                <a:latin typeface="Arial" panose="020B0604020202020204" pitchFamily="34" charset="0"/>
                <a:cs typeface="Arial" panose="020B0604020202020204" pitchFamily="34" charset="0"/>
              </a:rPr>
              <a:t>Kompensationsmöglichkeiten</a:t>
            </a:r>
            <a:r>
              <a:rPr lang="de-AT" sz="4900" dirty="0">
                <a:latin typeface="Arial" panose="020B0604020202020204" pitchFamily="34" charset="0"/>
                <a:cs typeface="Arial" panose="020B0604020202020204" pitchFamily="34" charset="0"/>
              </a:rPr>
              <a:t> besteht Fahreignung</a:t>
            </a:r>
            <a:endParaRPr lang="de-AT" sz="4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4900" dirty="0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de-AT" sz="4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ltere AD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4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Psychomotorik und Kognition beeinträchtigt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Neuere, selektive AD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Effekt noch in Erforschung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Vorteile in Reaktionsfähigkeit, </a:t>
            </a:r>
            <a:r>
              <a:rPr lang="de-DE" sz="4900" dirty="0" err="1">
                <a:latin typeface="Arial" panose="020B0604020202020204" pitchFamily="34" charset="0"/>
                <a:cs typeface="Arial" panose="020B0604020202020204" pitchFamily="34" charset="0"/>
              </a:rPr>
              <a:t>Stesstoleranz</a:t>
            </a: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, Aufmerksamkeit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Sedierung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Ähnlich wie 0,8 Promille Alkohol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4900" dirty="0">
                <a:latin typeface="Arial" panose="020B0604020202020204" pitchFamily="34" charset="0"/>
                <a:cs typeface="Arial" panose="020B0604020202020204" pitchFamily="34" charset="0"/>
              </a:rPr>
              <a:t>Kein negativer Effekt durch nicht-sedierende AD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4900" dirty="0">
                <a:latin typeface="Arial" panose="020B0604020202020204" pitchFamily="34" charset="0"/>
                <a:cs typeface="Arial" panose="020B0604020202020204" pitchFamily="34" charset="0"/>
              </a:rPr>
              <a:t>Remittierte Personen sind wieder fahrtauglich</a:t>
            </a:r>
            <a:endParaRPr lang="de-DE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018A20-93DF-214C-F4DE-87CA6551752B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6E6848-3678-C777-F09F-9096C1E4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26</a:t>
            </a:fld>
            <a:endParaRPr lang="de-DE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2DCFF0D2-3297-865D-7A66-6FD24AC3D5F1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361963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64394-6942-A05E-3CB2-2D193062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Stabilizer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(MS)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85B63-AF9D-998E-8561-C5D228AF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70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Lithium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Signifikante Verschlechterung der Reaktionszeiten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Initiale Sedierung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Deutlich bessere Ergebnisse unter Lamotrigin im Vergleich zu Lithium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isuelle Wahrnehmung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Vigilanz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Stresstoleranz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Valproat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: Einfluss auf höhere kortikale Funktionen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Carbamazepin: Müdigkeit, ähnlich wie 0,5 Promille BAK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Mind. </a:t>
            </a:r>
            <a:r>
              <a:rPr lang="de-AT" sz="1800" dirty="0" err="1">
                <a:latin typeface="Arial" panose="020B0604020202020204" pitchFamily="34" charset="0"/>
                <a:cs typeface="Arial" panose="020B0604020202020204" pitchFamily="34" charset="0"/>
              </a:rPr>
              <a:t>vierteljährliche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psychiatrische Kontrolluntersuchungen mit Plasmaspiegelkontrollen erforderlich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232877-23B2-7D4F-D13F-BC5E7B705976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CCBB67-9ECC-7724-F11F-4AA0CFE5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E12187-40FF-A49B-B4A0-1CF18A7CD990}"/>
              </a:ext>
            </a:extLst>
          </p:cNvPr>
          <p:cNvSpPr txBox="1"/>
          <p:nvPr/>
        </p:nvSpPr>
        <p:spPr>
          <a:xfrm>
            <a:off x="416647" y="6231265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BAK = Blutalkoholkonzentration</a:t>
            </a:r>
          </a:p>
        </p:txBody>
      </p:sp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B336100B-606A-A7A9-8773-3161C66EF535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863744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E3EDF-B3E9-B3CA-7AF9-4BE146E1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Antipsychotika (AP)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29FFD-5F69-F9C1-C176-085B557D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Vorteile AP zweiter Generation (SGA)</a:t>
            </a:r>
          </a:p>
          <a:p>
            <a:pPr>
              <a:lnSpc>
                <a:spcPct val="150000"/>
              </a:lnSpc>
            </a:pPr>
            <a:r>
              <a:rPr lang="de-A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Vigilanz, Stresstoleranz und Konzentration </a:t>
            </a:r>
          </a:p>
          <a:p>
            <a:pPr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Moderate Beeinträchtigung der Verkehrssicherheit</a:t>
            </a:r>
          </a:p>
          <a:p>
            <a:pPr>
              <a:lnSpc>
                <a:spcPct val="150000"/>
              </a:lnSpc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CAVE: 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Nebenwirkungen</a:t>
            </a:r>
          </a:p>
          <a:p>
            <a:pPr lvl="1">
              <a:lnSpc>
                <a:spcPct val="150000"/>
              </a:lnSpc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EPMS</a:t>
            </a:r>
          </a:p>
          <a:p>
            <a:pPr lvl="1">
              <a:lnSpc>
                <a:spcPct val="150000"/>
              </a:lnSpc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Sedierung</a:t>
            </a:r>
          </a:p>
          <a:p>
            <a:pPr lvl="1">
              <a:lnSpc>
                <a:spcPct val="150000"/>
              </a:lnSpc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Hypotonie</a:t>
            </a:r>
          </a:p>
          <a:p>
            <a:pPr lvl="1">
              <a:lnSpc>
                <a:spcPct val="150000"/>
              </a:lnSpc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Vertigo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26480D-714A-49C2-0804-F3AE5DB2E2D0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90CE0-D93F-EE5C-3BC9-FFD4211F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28</a:t>
            </a:fld>
            <a:endParaRPr lang="de-DE"/>
          </a:p>
        </p:txBody>
      </p:sp>
      <p:sp>
        <p:nvSpPr>
          <p:cNvPr id="8" name="Alternativer Prozess 7">
            <a:extLst>
              <a:ext uri="{FF2B5EF4-FFF2-40B4-BE49-F238E27FC236}">
                <a16:creationId xmlns:a16="http://schemas.microsoft.com/office/drawing/2014/main" id="{BFBCE6E6-61D2-CDD2-E114-4BB9EB5812B6}"/>
              </a:ext>
            </a:extLst>
          </p:cNvPr>
          <p:cNvSpPr/>
          <p:nvPr/>
        </p:nvSpPr>
        <p:spPr>
          <a:xfrm>
            <a:off x="6375797" y="5029200"/>
            <a:ext cx="4978003" cy="99595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SGA erzielten bessere Ergebnisse und sind daher zu bevorzugen!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ADA924-38B2-A019-CC71-D56EAD1451E3}"/>
              </a:ext>
            </a:extLst>
          </p:cNvPr>
          <p:cNvSpPr txBox="1"/>
          <p:nvPr/>
        </p:nvSpPr>
        <p:spPr>
          <a:xfrm>
            <a:off x="416647" y="6231265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SGA = Second-Generation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Antipsychotics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10">
            <a:extLst>
              <a:ext uri="{FF2B5EF4-FFF2-40B4-BE49-F238E27FC236}">
                <a16:creationId xmlns:a16="http://schemas.microsoft.com/office/drawing/2014/main" id="{D8AA9743-E460-1D6F-46DF-C08958D952A0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238304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4FF201-FABB-DA99-63FE-D30EA5CB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E8119-F1F9-3A4E-FC93-A55E440E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5D1BF-BDB5-C42F-75C7-81CAE970A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E4D414-9BCB-7E39-A2EE-89217BAB7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963C54C9-63BD-630C-CFA4-502BB0A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D2D9A-2723-FFFB-9649-250C0E95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576927-59CE-DE56-D5E8-90D159AA2F16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501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87431-8A39-545D-F2DA-3CCD9AF8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Benzodiazepine (BZD)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FCAF83-D05A-5318-E225-5DB15271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419"/>
            <a:ext cx="10515600" cy="52036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Dosierung, Einnahmezeitpunkt,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albwertszeit, Menge und Dauer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zu 5,5-fach </a:t>
            </a:r>
            <a:r>
              <a:rPr lang="de-A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erhöhtes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relatives Verkehrsunfallrisiko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kute </a:t>
            </a:r>
            <a:r>
              <a:rPr lang="de-A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Beeinträchtigungen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vergleichbar mit einer BAK von &gt; 0,8 Promille </a:t>
            </a:r>
            <a:r>
              <a:rPr lang="de-AT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urz wirksame BZD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zu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9 Stunden </a:t>
            </a: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Einnahme Einschränkungen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eringere Beeinträchtigung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 wirksame BZD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Größte Gefährdung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Auch nach </a:t>
            </a:r>
            <a:r>
              <a:rPr lang="de-AT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einjähriger</a:t>
            </a: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Einnahme Unfallrisiko signifikant </a:t>
            </a:r>
            <a:r>
              <a:rPr lang="de-AT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erhöht</a:t>
            </a:r>
            <a:endParaRPr lang="de-A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Residualeffekte, vergleichbar mit &gt; 0,5 Promille auch noch 16-17 Stunden nach Einnahme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Langzeiteinnahme führt zu generellen Einbußen in unterschiedlichen kognitiven Bereichen, die sich auch nach Absetzen nicht </a:t>
            </a:r>
            <a:r>
              <a:rPr lang="de-A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vollständig</a:t>
            </a:r>
            <a:r>
              <a:rPr lang="de-A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bessern</a:t>
            </a:r>
          </a:p>
          <a:p>
            <a:pPr>
              <a:lnSpc>
                <a:spcPct val="150000"/>
              </a:lnSpc>
            </a:pPr>
            <a:endParaRPr lang="de-A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4CFD9E-EA09-47EB-1EF7-5D1A32F796FB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Laux et al.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47672A-CD51-E201-2A05-15BA4EFF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29</a:t>
            </a:fld>
            <a:endParaRPr lang="de-DE"/>
          </a:p>
        </p:txBody>
      </p:sp>
      <p:sp>
        <p:nvSpPr>
          <p:cNvPr id="8" name="Alternativer Prozess 7">
            <a:extLst>
              <a:ext uri="{FF2B5EF4-FFF2-40B4-BE49-F238E27FC236}">
                <a16:creationId xmlns:a16="http://schemas.microsoft.com/office/drawing/2014/main" id="{A7322407-2E26-F59F-88BF-4BEA154200E4}"/>
              </a:ext>
            </a:extLst>
          </p:cNvPr>
          <p:cNvSpPr/>
          <p:nvPr/>
        </p:nvSpPr>
        <p:spPr>
          <a:xfrm>
            <a:off x="6375797" y="467608"/>
            <a:ext cx="4978003" cy="1028811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A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Größtes</a:t>
            </a:r>
            <a:r>
              <a:rPr lang="de-A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Unfallrisiko</a:t>
            </a:r>
            <a:r>
              <a:rPr lang="de-AT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A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den Psychopharmaka!</a:t>
            </a:r>
          </a:p>
        </p:txBody>
      </p:sp>
      <p:sp>
        <p:nvSpPr>
          <p:cNvPr id="9" name="Fußzeilenplatzhalter 10">
            <a:extLst>
              <a:ext uri="{FF2B5EF4-FFF2-40B4-BE49-F238E27FC236}">
                <a16:creationId xmlns:a16="http://schemas.microsoft.com/office/drawing/2014/main" id="{BAD2295C-6FFB-1E22-3228-BA315861E286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972671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C:\Users\kurzthil\AppData\Local\Microsoft\Windows\Temporary Internet Files\Content.Outlook\WH9OGDPZ\Figure_Diazepam 20mg.png">
            <a:extLst>
              <a:ext uri="{FF2B5EF4-FFF2-40B4-BE49-F238E27FC236}">
                <a16:creationId xmlns:a16="http://schemas.microsoft.com/office/drawing/2014/main" id="{44B220B7-FD22-8EB1-93B6-539FCF224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b="6027"/>
          <a:stretch/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CEE1D2-9DF7-6238-C138-7D47BB91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4F0A8-B26E-5193-3C8F-95D09FB7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Grundsätzliche Aspekte, die bei der Verschreibung von Medikamenten beachtet werden sollten: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B56501-7711-5A05-509D-0D0DBE62B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Leistungsminderungspotential der Substanz sollte möglichst gering sein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Einschleichende bzw. ausschleichende Dosierung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Niedrigste wirksame Dosis wählen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Beachtung der Halbwertszeiten (v.a. Benzodiazepine)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Möglichst Monotherapie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Aufklärung der Patient*innen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bzgl. Erlebens-, Verhaltens- und Leistungsänderungen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63564C-F5EB-AE0F-6BC8-206E4A8A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B2E1C166-62F1-B149-2414-361FDB7EAC22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715154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65F9-1F8C-1338-913F-EC5CE8CD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Hinweispflicht der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Ärzt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D4A731-3D92-C87B-CAEB-82FE73AE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Führerscheininhabern, die auf Medikamente, z.B. Schmerzmittel oder Psychopharmaka, angewiesen sind, ist der </a:t>
            </a:r>
            <a:r>
              <a:rPr lang="de-DE" altLang="de-DE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behandelnde Arzt verpflichtet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den Patienten </a:t>
            </a:r>
            <a:r>
              <a:rPr lang="de-DE" altLang="de-DE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auf mögliche Einschränkungen und Gefahren hinzuweisen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Der Arzt sollte den Patienten schriftlich bestätigen lassen, dass er auf die Gefahr hingewiesen wurde, andernfalls könnten Ärzte für die Kosten möglicher Unfälle haftbar gemacht werden.  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Patient sollte darauf hingewiesen werden, dass ein plötzliches </a:t>
            </a:r>
            <a:r>
              <a:rPr lang="de-DE" altLang="de-DE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Absetzen von Medikamenten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oder der grundsätzliche Verzicht auf die Medikation trotz starker Beschwerden </a:t>
            </a:r>
            <a:r>
              <a:rPr lang="de-DE" altLang="de-DE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fahruntauglich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machen kann.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908E56-634D-86D6-B417-824ED871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18CA05DD-8024-E8F8-74D8-1BB430EC7E76}"/>
              </a:ext>
            </a:extLst>
          </p:cNvPr>
          <p:cNvSpPr txBox="1">
            <a:spLocks/>
          </p:cNvSpPr>
          <p:nvPr/>
        </p:nvSpPr>
        <p:spPr>
          <a:xfrm>
            <a:off x="-1" y="3175"/>
            <a:ext cx="2798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Psychopharmaka im Straßenverkehr</a:t>
            </a:r>
          </a:p>
        </p:txBody>
      </p:sp>
    </p:spTree>
    <p:extLst>
      <p:ext uri="{BB962C8B-B14F-4D97-AF65-F5344CB8AC3E}">
        <p14:creationId xmlns:p14="http://schemas.microsoft.com/office/powerpoint/2010/main" val="321428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3825-A86B-B28F-1B8B-EEA744F7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1898-3ED2-3B8A-039E-D7CBB6C2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707BB-C593-D88E-4F83-36EE4F4C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Verkehrsspezifische Daten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Psychosen &amp; Fahrtauglichkeit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Psychopharmaka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Menschliches Gesicht, Poster, Mann enthält.&#10;&#10;Automatisch generierte Beschreibung">
            <a:extLst>
              <a:ext uri="{FF2B5EF4-FFF2-40B4-BE49-F238E27FC236}">
                <a16:creationId xmlns:a16="http://schemas.microsoft.com/office/drawing/2014/main" id="{30519CBA-9EC5-69AA-C5EA-B0BD457A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78" y="762448"/>
            <a:ext cx="3758045" cy="53305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A266F-0804-5BB8-A1C1-90F45958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4CFBA5-70F6-F643-8A63-42A0F0B0D6FF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F57F6E-2910-4883-22ED-0AA027CA357A}"/>
              </a:ext>
            </a:extLst>
          </p:cNvPr>
          <p:cNvSpPr txBox="1"/>
          <p:nvPr/>
        </p:nvSpPr>
        <p:spPr>
          <a:xfrm>
            <a:off x="5451676" y="1504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816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505C-0017-211D-2A4A-CE03D44A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5. Conclusio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93C04-3ECC-AEC8-B523-623A129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92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Adäquate psychopharmakologische Therapie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Neuere, selektive AD (SSRIs), SGA, kurz wirksame BZD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Individuelle Begutachtung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Fahrtauglichkeit bei Erkrankten prinzipiell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nicht ausgeschlossen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Eine Dauerbehandlung schließt die Teilnahme am Straßenverkehr nicht automatisch aus. Erst durch Medikamenteneinnahme sind die Voraussetzungen zum sicheren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Führen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von Kraftfahrzeugen geschaffen!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88D4F7-2FFD-805D-2EF4-6825B17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34</a:t>
            </a:fld>
            <a:endParaRPr lang="de-DE"/>
          </a:p>
        </p:txBody>
      </p:sp>
      <p:sp>
        <p:nvSpPr>
          <p:cNvPr id="5" name="Alternativer Prozess 4">
            <a:extLst>
              <a:ext uri="{FF2B5EF4-FFF2-40B4-BE49-F238E27FC236}">
                <a16:creationId xmlns:a16="http://schemas.microsoft.com/office/drawing/2014/main" id="{55D7DB72-9D0E-6407-BD6D-BD221DE5C8C1}"/>
              </a:ext>
            </a:extLst>
          </p:cNvPr>
          <p:cNvSpPr/>
          <p:nvPr/>
        </p:nvSpPr>
        <p:spPr>
          <a:xfrm>
            <a:off x="6754688" y="527693"/>
            <a:ext cx="4982766" cy="15636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A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CAVE: Akute Phasen, mehrere Episoden, kurze Intervalle, frische Medikamenteneinstellung, UAWs</a:t>
            </a:r>
          </a:p>
        </p:txBody>
      </p:sp>
    </p:spTree>
    <p:extLst>
      <p:ext uri="{BB962C8B-B14F-4D97-AF65-F5344CB8AC3E}">
        <p14:creationId xmlns:p14="http://schemas.microsoft.com/office/powerpoint/2010/main" val="15943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14330-D0D1-4D51-F013-99E2D419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Fahreignung / Fahrtauglichkeit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F2FD8-EFBB-3CA7-B537-5A1E64A9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574"/>
            <a:ext cx="10515600" cy="1154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Dauerhafte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technische Beherrschung des Fahrzeuges + ausreichende psychophysische Leistung.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9F8E7D-AA53-FA6B-DA64-391B872C46E5}"/>
              </a:ext>
            </a:extLst>
          </p:cNvPr>
          <p:cNvSpPr txBox="1">
            <a:spLocks/>
          </p:cNvSpPr>
          <p:nvPr/>
        </p:nvSpPr>
        <p:spPr>
          <a:xfrm>
            <a:off x="838200" y="3417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Fahrsicherheit / Fahrtüchtigkeit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4804483-0BB8-2E31-F6E7-9EAD902035E1}"/>
              </a:ext>
            </a:extLst>
          </p:cNvPr>
          <p:cNvSpPr txBox="1">
            <a:spLocks/>
          </p:cNvSpPr>
          <p:nvPr/>
        </p:nvSpPr>
        <p:spPr>
          <a:xfrm>
            <a:off x="838200" y="4605304"/>
            <a:ext cx="10515600" cy="1154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de-DE" altLang="de-DE" sz="2200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echnische Beherrschung des Fahrzeuges + ausreichende psychophysische Leistung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für einen </a:t>
            </a:r>
            <a:r>
              <a:rPr lang="de-DE" altLang="de-DE" sz="2200" b="1" cap="none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begrenzten Zeitraum</a:t>
            </a:r>
            <a:r>
              <a:rPr lang="de-DE" altLang="de-DE" sz="2200" cap="none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501E4-6492-2A9B-48A7-1FF41474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09B848-5497-7720-F01C-69FC54F50581}"/>
              </a:ext>
            </a:extLst>
          </p:cNvPr>
          <p:cNvSpPr txBox="1"/>
          <p:nvPr/>
        </p:nvSpPr>
        <p:spPr>
          <a:xfrm>
            <a:off x="9715500" y="1214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6FA5D2-2DEA-8743-5452-B4D6F98E4358}"/>
              </a:ext>
            </a:extLst>
          </p:cNvPr>
          <p:cNvSpPr txBox="1"/>
          <p:nvPr/>
        </p:nvSpPr>
        <p:spPr>
          <a:xfrm>
            <a:off x="2771775" y="1285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BA1ECFF-0148-A979-8790-B5C7F9730CC5}"/>
              </a:ext>
            </a:extLst>
          </p:cNvPr>
          <p:cNvCxnSpPr/>
          <p:nvPr/>
        </p:nvCxnSpPr>
        <p:spPr>
          <a:xfrm>
            <a:off x="838200" y="3288985"/>
            <a:ext cx="10344150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5375B3E-2EFD-1DA6-AFC5-15533F67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59858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9202A-E995-318C-B6F9-92D7F106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 Rechtliche Aspekte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2B552-C56D-BBA6-FCD5-005D7406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Mindestalter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Verkehrszuverlässigkeit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 lebensrettender Sofortmaßnahmen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Fachliche Befähigung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Gesundheitliche Eignung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Notwendige körperliche &amp; geistige Gesundheit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Ausreichende Körpergröße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frei von Behinderung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Besitz einer ausreichenden kraftfahrspezifischen </a:t>
            </a:r>
            <a:r>
              <a:rPr lang="de-A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Leistungsfähigkeit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6AC2C27-1B45-2A47-C1B2-8035C244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48" y="365125"/>
            <a:ext cx="1325563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3F53891-B8D0-6A1E-493C-4CC8702E1BAF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2C8B03-1595-B3CF-58CA-193E2EA4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4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3DC018-1AD6-7E98-9756-8F8E2910EC54}"/>
              </a:ext>
            </a:extLst>
          </p:cNvPr>
          <p:cNvSpPr/>
          <p:nvPr/>
        </p:nvSpPr>
        <p:spPr>
          <a:xfrm>
            <a:off x="1078704" y="3314700"/>
            <a:ext cx="9763125" cy="247291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ußzeilenplatzhalter 10">
            <a:extLst>
              <a:ext uri="{FF2B5EF4-FFF2-40B4-BE49-F238E27FC236}">
                <a16:creationId xmlns:a16="http://schemas.microsoft.com/office/drawing/2014/main" id="{A8BF8981-E0B0-195A-F9B8-DF1C150B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346439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EA4D-599F-77BB-D4AA-A2D58D4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Gesundheitliche Eignung </a:t>
            </a:r>
            <a:r>
              <a:rPr lang="de-A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§5 (FSG-GV)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DB2BC-62E2-0C3E-D7E7-863BAD2C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chwere Allgemein- oder Lokalerkrankungen, organische Erkrankungen des zentralen oder peripheren Nervensystems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Unvorhersehbare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Bewusstseinsstörungen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bzw. -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trübungen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Einschränkungen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Sehvermögens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AT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schwere psychische Erkrankungen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Alkoholabhängigkeit</a:t>
            </a:r>
            <a:r>
              <a:rPr lang="de-AT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FÄ Stellungnahme!</a:t>
            </a:r>
            <a:endParaRPr lang="de-A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Andere Suchterkrankungen</a:t>
            </a:r>
          </a:p>
          <a:p>
            <a:endParaRPr lang="de-AT" dirty="0"/>
          </a:p>
          <a:p>
            <a:endParaRPr lang="de-DE" dirty="0"/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77D4BEF-C80B-B6F5-D99E-2EB600C1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5" y="365125"/>
            <a:ext cx="1524000" cy="1524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3CF3A4-6DF5-C0C5-EF29-ACBFBD755692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52A8D-FC41-89B4-DD3B-95FE2185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ED946B42-1610-074E-83A1-6DDE98B9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381156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A6FD7-5BFB-7031-3935-0E16B0D1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Alkohol, Sucht- und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§14 (FSG-GV)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96D6A3-9A4D-EC97-F296-E4F0668C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0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„Personen, die, ohne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abhängig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zu sein, in einem durch Sucht- oder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1600" i="1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beeinträchtigten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Zustand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Kraftfahrzeug gelenkt haben, darf eine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Lenkberechtigung weder erteilt noch belassen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werden, es sei denn, sie haben ihre Eignung zum Lenken von Kraftfahrzeugen durch eine verkehrspsychologische und eine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fachärztliche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Stellungnahme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nachgewiesen“. </a:t>
            </a:r>
            <a:endParaRPr lang="de-AT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„Personen, die aus medizinischen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Gründen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Sucht- oder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erhalten, die geeignet sind, die Fahrtauglichkeit zu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beeinträchtigen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darf nach einer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befürwortenden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fachärztlichen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Stellungnahme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Lenkberechtigung erteilt oder belassen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werden“ .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B5F42F-4702-98AA-CDAB-65668657DDFA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CAA07-BF2D-B5B3-912A-E71A4B90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3BB626E9-B23A-59BD-AAC2-0A06E1D1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260589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6067-70E9-DB07-8BB0-21B1C8FD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38C2843A-15D1-4750-5C9A-DA71A8947212}"/>
              </a:ext>
            </a:extLst>
          </p:cNvPr>
          <p:cNvSpPr/>
          <p:nvPr/>
        </p:nvSpPr>
        <p:spPr>
          <a:xfrm>
            <a:off x="838200" y="4932218"/>
            <a:ext cx="10342418" cy="9836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DBF938-39CD-8C89-613F-A97F280A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Alkohol, Sucht- und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§14 (FSG-GV)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ACC99B-B9BA-9D02-4925-5BBBFEF8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097"/>
            <a:ext cx="10515600" cy="46444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„Personen, die, ohne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abhängig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zu sein, in einem durch Sucht- oder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1600" i="1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beeinträchtigten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Zustand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Kraftfahrzeug gelenkt haben, darf eine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Lenkberechtigung weder erteilt noch belassen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werden, es sei denn, sie haben ihre Eignung zum Lenken von Kraftfahrzeugen durch eine verkehrspsychologische und eine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fachärztliche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Stellungnahme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nachgewiesen“. </a:t>
            </a:r>
            <a:endParaRPr lang="de-AT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„Personen, die aus medizinischen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Gründen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Sucht- oder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Arzneimittel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erhalten, die geeignet sind, die Fahrtauglichkeit zu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beeinträchtigen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darf nach einer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befürwortenden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fachärztlichen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Stellungnahme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AT" sz="1600" i="1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Lenkberechtigung erteilt oder belassen </a:t>
            </a:r>
            <a:r>
              <a:rPr lang="de-AT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werden“ .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kontinuierliche Einnahme von Arzneimitteln spricht </a:t>
            </a:r>
            <a:r>
              <a:rPr lang="de-AT" sz="1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nicht zwingend</a:t>
            </a:r>
            <a:r>
              <a:rPr lang="de-A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A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Entzug der Lenkberechtigung.</a:t>
            </a:r>
            <a:endParaRPr lang="de-AT" sz="2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A365A8-8212-C268-3F56-5D9A5650F197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0B37CA-97BD-B800-5759-97202855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7</a:t>
            </a:fld>
            <a:endParaRPr lang="de-DE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F4ECBE-C53D-2164-5FCC-E2044956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300285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D701-F5D8-D502-117B-0CAE7419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9A51C-B200-B8D3-D127-15856E18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Rechtliche Aspekte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ADD407-5E2C-562A-7B38-1731CF49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Mindestalter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Verkehrszuverlässigkeit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 lebensrettender Sofortmaßnahmen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Fachliche Befähigung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Gesundheitliche Eignung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Notwendige körperliche &amp; geistige Gesundheit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Ausreichende Körpergröße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frei von Behinderung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Besitz einer ausreichenden kraftfahrspezifischen </a:t>
            </a:r>
            <a:r>
              <a:rPr lang="de-A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Leistungsfähigkeit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6D142E4-E271-8376-9F2B-98B8E4DB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48" y="365125"/>
            <a:ext cx="1325563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1C69AB-111A-1F02-7AC0-A9E737A3B4FC}"/>
              </a:ext>
            </a:extLst>
          </p:cNvPr>
          <p:cNvSpPr txBox="1"/>
          <p:nvPr/>
        </p:nvSpPr>
        <p:spPr>
          <a:xfrm>
            <a:off x="0" y="6561539"/>
            <a:ext cx="733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 für die Gesundheitliche Eignung von Kraftfahrzeuglenkern 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49709-6A8F-1069-1935-E2E150CA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FBA5-70F6-F643-8A63-42A0F0B0D6FF}" type="slidenum">
              <a:rPr lang="de-DE" smtClean="0"/>
              <a:t>8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505C9B-CE1B-A40A-967A-F602257C6E91}"/>
              </a:ext>
            </a:extLst>
          </p:cNvPr>
          <p:cNvSpPr/>
          <p:nvPr/>
        </p:nvSpPr>
        <p:spPr>
          <a:xfrm>
            <a:off x="1527586" y="5269042"/>
            <a:ext cx="8412480" cy="51857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ußzeilenplatzhalter 10">
            <a:extLst>
              <a:ext uri="{FF2B5EF4-FFF2-40B4-BE49-F238E27FC236}">
                <a16:creationId xmlns:a16="http://schemas.microsoft.com/office/drawing/2014/main" id="{DA33AB60-6623-EDCC-E439-E749E949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"/>
            <a:ext cx="1565564" cy="3651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Rechtliche Aspekte</a:t>
            </a:r>
          </a:p>
        </p:txBody>
      </p:sp>
    </p:spTree>
    <p:extLst>
      <p:ext uri="{BB962C8B-B14F-4D97-AF65-F5344CB8AC3E}">
        <p14:creationId xmlns:p14="http://schemas.microsoft.com/office/powerpoint/2010/main" val="341162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1990</Words>
  <Application>Microsoft Macintosh PowerPoint</Application>
  <PresentationFormat>Breitbild</PresentationFormat>
  <Paragraphs>408</Paragraphs>
  <Slides>35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ArialMT</vt:lpstr>
      <vt:lpstr>Avenir Next LT Pro</vt:lpstr>
      <vt:lpstr>Wingdings</vt:lpstr>
      <vt:lpstr>Office</vt:lpstr>
      <vt:lpstr>Psychosen und Verkehrssicherheit</vt:lpstr>
      <vt:lpstr>Übersicht</vt:lpstr>
      <vt:lpstr>Übersicht</vt:lpstr>
      <vt:lpstr>Fahreignung / Fahrtauglichkeit</vt:lpstr>
      <vt:lpstr>1. Rechtliche Aspekte</vt:lpstr>
      <vt:lpstr>Gesundheitliche Eignung §5 (FSG-GV) </vt:lpstr>
      <vt:lpstr>Alkohol, Sucht- und Arzneimittel §14 (FSG-GV)</vt:lpstr>
      <vt:lpstr>Alkohol, Sucht- und Arzneimittel §14 (FSG-GV)</vt:lpstr>
      <vt:lpstr>1. Rechtliche Aspekte</vt:lpstr>
      <vt:lpstr>Ausreichende kraftfahrspez. Leistungsfähigkeit §6 (FSG-GV) </vt:lpstr>
      <vt:lpstr>Übersicht</vt:lpstr>
      <vt:lpstr>PowerPoint-Präsentation</vt:lpstr>
      <vt:lpstr>2. Mobilitätsverhalten &amp; Unfallrisiko</vt:lpstr>
      <vt:lpstr>Übersicht</vt:lpstr>
      <vt:lpstr>3. Psychosen &amp; Fahrtauglichkeit</vt:lpstr>
      <vt:lpstr>3. Psychosen &amp; Fahrtauglichkeit</vt:lpstr>
      <vt:lpstr>Schizophrenie</vt:lpstr>
      <vt:lpstr>Beurteilungskriterien für schizophrene Psychosen</vt:lpstr>
      <vt:lpstr>Fahrtauglichkeit bei klinisch stabilen ambulanten Patient*innen mit chronischer Schizophrenie</vt:lpstr>
      <vt:lpstr>Affektive Störungen</vt:lpstr>
      <vt:lpstr>Beurteilungskriterien für affektive Psychosen</vt:lpstr>
      <vt:lpstr>Fahrtauglichkeit ambulanter Patient*innen mit bipolarer affektiver Störung unter psychopharmakologischen steady-state Bedingungen</vt:lpstr>
      <vt:lpstr>PowerPoint-Präsentation</vt:lpstr>
      <vt:lpstr>Übersicht</vt:lpstr>
      <vt:lpstr>4. Gefährdungsindex von Psychopharmaka</vt:lpstr>
      <vt:lpstr>4. Psychopharmaka im Straßenverkehr</vt:lpstr>
      <vt:lpstr>Antidepressiva (AD)</vt:lpstr>
      <vt:lpstr>Mood Stabilizer (MS)</vt:lpstr>
      <vt:lpstr>Antipsychotika (AP)</vt:lpstr>
      <vt:lpstr>Benzodiazepine (BZD)</vt:lpstr>
      <vt:lpstr>PowerPoint-Präsentation</vt:lpstr>
      <vt:lpstr>Grundsätzliche Aspekte, die bei der Verschreibung von Medikamenten beachtet werden sollten:</vt:lpstr>
      <vt:lpstr>Hinweispflicht der Ärzt*innen</vt:lpstr>
      <vt:lpstr>Übersicht</vt:lpstr>
      <vt:lpstr>5. Conclusio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Theresa Raudaschl</dc:creator>
  <cp:lastModifiedBy>Theresa Raudaschl</cp:lastModifiedBy>
  <cp:revision>26</cp:revision>
  <dcterms:created xsi:type="dcterms:W3CDTF">2024-09-04T15:08:29Z</dcterms:created>
  <dcterms:modified xsi:type="dcterms:W3CDTF">2024-11-06T21:24:40Z</dcterms:modified>
</cp:coreProperties>
</file>